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8" r:id="rId2"/>
    <p:sldId id="278" r:id="rId3"/>
    <p:sldId id="257" r:id="rId4"/>
    <p:sldId id="259" r:id="rId5"/>
    <p:sldId id="266" r:id="rId6"/>
    <p:sldId id="260" r:id="rId7"/>
    <p:sldId id="261" r:id="rId8"/>
    <p:sldId id="262" r:id="rId9"/>
    <p:sldId id="263" r:id="rId10"/>
    <p:sldId id="273" r:id="rId11"/>
    <p:sldId id="272" r:id="rId12"/>
    <p:sldId id="277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99DDCDC8-873A-40AB-A1E4-9808F1C7186A}">
          <p14:sldIdLst>
            <p14:sldId id="258"/>
            <p14:sldId id="257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42" autoAdjust="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78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B2B07-D3F8-43D0-8340-4FBC3A0EC22C}" type="datetimeFigureOut">
              <a:rPr lang="nl-NL" smtClean="0"/>
              <a:pPr/>
              <a:t>27-5-2012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87C5D-49ED-46DE-BAE8-B055FE30D3F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9827C-2B27-49C5-B55C-41B19540DFE4}" type="datetimeFigureOut">
              <a:rPr lang="nl-NL" smtClean="0"/>
              <a:pPr/>
              <a:t>27-5-2012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5021E-F931-4CD8-A8BA-8CAA79067EF1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3932506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5021E-F931-4CD8-A8BA-8CAA79067EF1}" type="slidenum">
              <a:rPr lang="nl-NL" smtClean="0"/>
              <a:pPr/>
              <a:t>1</a:t>
            </a:fld>
            <a:endParaRPr lang="nl-N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5021E-F931-4CD8-A8BA-8CAA79067EF1}" type="slidenum">
              <a:rPr lang="nl-NL" smtClean="0"/>
              <a:pPr/>
              <a:t>2</a:t>
            </a:fld>
            <a:endParaRPr lang="nl-N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8434-C41D-495E-8E4A-80F869397D01}" type="datetimeFigureOut">
              <a:rPr lang="nl-NL" smtClean="0"/>
              <a:pPr/>
              <a:t>27-5-2012</a:t>
            </a:fld>
            <a:endParaRPr lang="nl-NL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8434-C41D-495E-8E4A-80F869397D01}" type="datetimeFigureOut">
              <a:rPr lang="nl-NL" smtClean="0"/>
              <a:pPr/>
              <a:t>27-5-2012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hthoe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8434-C41D-495E-8E4A-80F869397D01}" type="datetimeFigureOut">
              <a:rPr lang="nl-NL" smtClean="0"/>
              <a:pPr/>
              <a:t>27-5-2012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8434-C41D-495E-8E4A-80F869397D01}" type="datetimeFigureOut">
              <a:rPr lang="nl-NL" smtClean="0"/>
              <a:pPr/>
              <a:t>27-5-2012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8434-C41D-495E-8E4A-80F869397D01}" type="datetimeFigureOut">
              <a:rPr lang="nl-NL" smtClean="0"/>
              <a:pPr/>
              <a:t>27-5-2012</a:t>
            </a:fld>
            <a:endParaRPr lang="nl-NL" dirty="0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A8A8434-C41D-495E-8E4A-80F869397D01}" type="datetimeFigureOut">
              <a:rPr lang="nl-NL" smtClean="0"/>
              <a:pPr/>
              <a:t>27-5-2012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hthoe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8434-C41D-495E-8E4A-80F869397D01}" type="datetimeFigureOut">
              <a:rPr lang="nl-NL" smtClean="0"/>
              <a:pPr/>
              <a:t>27-5-2012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5" name="Ova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8434-C41D-495E-8E4A-80F869397D01}" type="datetimeFigureOut">
              <a:rPr lang="nl-NL" smtClean="0"/>
              <a:pPr/>
              <a:t>27-5-2012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hthoe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hthoe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8434-C41D-495E-8E4A-80F869397D01}" type="datetimeFigureOut">
              <a:rPr lang="nl-NL" smtClean="0"/>
              <a:pPr/>
              <a:t>27-5-2012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8434-C41D-495E-8E4A-80F869397D01}" type="datetimeFigureOut">
              <a:rPr lang="nl-NL" smtClean="0"/>
              <a:pPr/>
              <a:t>27-5-2012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dirty="0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8A8434-C41D-495E-8E4A-80F869397D01}" type="datetimeFigureOut">
              <a:rPr lang="nl-NL" smtClean="0"/>
              <a:pPr/>
              <a:t>27-5-2012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A8A8434-C41D-495E-8E4A-80F869397D01}" type="datetimeFigureOut">
              <a:rPr lang="nl-NL" smtClean="0"/>
              <a:pPr/>
              <a:t>27-5-2012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2DF25C2-F5CC-4276-B27B-93E06D1C980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5300" dirty="0" smtClean="0">
                <a:latin typeface="Comic Sans MS" pitchFamily="66" charset="0"/>
                <a:cs typeface="Times New Roman" pitchFamily="18" charset="0"/>
              </a:rPr>
              <a:t>Les 7: Budgetcontrole</a:t>
            </a:r>
            <a:endParaRPr lang="nl-NL" sz="5300" dirty="0">
              <a:latin typeface="Comic Sans MS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nl-N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l-N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l-N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l-NL" dirty="0">
              <a:latin typeface="Times New Roman" pitchFamily="18" charset="0"/>
              <a:cs typeface="Times New Roman" pitchFamily="18" charset="0"/>
            </a:endParaRPr>
          </a:p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1331640" y="5661248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 smtClean="0">
                <a:latin typeface="Comic Sans MS" pitchFamily="66" charset="0"/>
                <a:cs typeface="Times New Roman" pitchFamily="18" charset="0"/>
              </a:rPr>
              <a:t>Budgetteren voor de onderneming</a:t>
            </a:r>
            <a:endParaRPr lang="nl-NL" sz="2800" dirty="0"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11266" name="Picture 2" descr="http://redefiningrebbetzin.files.wordpress.com/2011/07/budget-scal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556792"/>
            <a:ext cx="4104456" cy="3762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Budgetcontrole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sz="3000" b="1" dirty="0" smtClean="0">
                <a:latin typeface="Comic Sans MS" pitchFamily="66" charset="0"/>
              </a:rPr>
              <a:t>Verschil op variabele kosten:</a:t>
            </a:r>
          </a:p>
          <a:p>
            <a:pPr>
              <a:buNone/>
            </a:pPr>
            <a:endParaRPr lang="en-US" sz="20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nl-NL" sz="2400" dirty="0" smtClean="0">
                <a:latin typeface="Comic Sans MS" pitchFamily="66" charset="0"/>
              </a:rPr>
              <a:t>De begrote variabele kosten zijn een bepaald percentage van de omzet excl. btw. Dit percentage zou dan ook moeten gelden voor de werkelijke omzet. Komt het niet overeen? </a:t>
            </a:r>
            <a:r>
              <a:rPr lang="nl-NL" sz="2400" dirty="0" smtClean="0">
                <a:latin typeface="Comic Sans MS" pitchFamily="66" charset="0"/>
                <a:sym typeface="Wingdings" pitchFamily="2" charset="2"/>
              </a:rPr>
              <a:t> </a:t>
            </a:r>
            <a:r>
              <a:rPr lang="nl-NL" sz="2400" dirty="0" smtClean="0">
                <a:latin typeface="Comic Sans MS" pitchFamily="66" charset="0"/>
              </a:rPr>
              <a:t>verschil op variabele kosten</a:t>
            </a:r>
          </a:p>
          <a:p>
            <a:pPr>
              <a:buNone/>
            </a:pPr>
            <a:endParaRPr lang="en-US" sz="9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nl-NL" sz="2200" dirty="0" smtClean="0">
                <a:latin typeface="Comic Sans MS" pitchFamily="66" charset="0"/>
                <a:sym typeface="Wingdings" pitchFamily="2" charset="2"/>
              </a:rPr>
              <a:t>Dus:</a:t>
            </a:r>
          </a:p>
          <a:p>
            <a:pPr marL="0" indent="0">
              <a:buNone/>
            </a:pPr>
            <a:r>
              <a:rPr lang="nl-NL" sz="2200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Begroot percentage Var kosten x werkelijke omzet     	€ ......</a:t>
            </a:r>
          </a:p>
          <a:p>
            <a:pPr marL="0" indent="0">
              <a:buNone/>
            </a:pPr>
            <a:r>
              <a:rPr lang="nl-NL" sz="2200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Werkelijk uitgegeven variabele kosten			€ ......</a:t>
            </a:r>
          </a:p>
          <a:p>
            <a:pPr marL="0" indent="0">
              <a:buNone/>
            </a:pPr>
            <a:r>
              <a:rPr lang="nl-NL" sz="2200" b="1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Verschil op variabele kosten	      		        € </a:t>
            </a:r>
            <a:r>
              <a:rPr lang="nl-NL" sz="2200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......</a:t>
            </a:r>
            <a:endParaRPr lang="nl-NL" sz="2200" b="1" dirty="0" smtClean="0">
              <a:latin typeface="Comic Sans MS" pitchFamily="66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endParaRPr lang="nl-NL" sz="2400" dirty="0" smtClean="0">
              <a:latin typeface="Comic Sans MS" pitchFamily="66" charset="0"/>
            </a:endParaRPr>
          </a:p>
          <a:p>
            <a:pPr>
              <a:buNone/>
            </a:pPr>
            <a:endParaRPr lang="en-US" sz="2400" dirty="0" smtClean="0">
              <a:latin typeface="Comic Sans MS" pitchFamily="66" charset="0"/>
            </a:endParaRPr>
          </a:p>
          <a:p>
            <a:pPr>
              <a:buNone/>
            </a:pPr>
            <a:endParaRPr lang="nl-NL" sz="2400" dirty="0" smtClean="0">
              <a:latin typeface="Comic Sans MS" pitchFamily="66" charset="0"/>
            </a:endParaRPr>
          </a:p>
          <a:p>
            <a:pPr>
              <a:buNone/>
            </a:pPr>
            <a:endParaRPr lang="nl-NL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 en 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l-NL" sz="2800" dirty="0" smtClean="0"/>
          </a:p>
          <a:p>
            <a:pPr>
              <a:buNone/>
            </a:pPr>
            <a:endParaRPr lang="nl-NL" sz="2800" dirty="0" smtClean="0"/>
          </a:p>
          <a:p>
            <a:pPr>
              <a:buNone/>
            </a:pPr>
            <a:endParaRPr lang="nl-NL" sz="2800" dirty="0" smtClean="0"/>
          </a:p>
          <a:p>
            <a:pPr algn="ctr">
              <a:buNone/>
            </a:pPr>
            <a:r>
              <a:rPr lang="nl-NL" sz="2800" dirty="0" smtClean="0">
                <a:latin typeface="Comic Sans MS" pitchFamily="66" charset="0"/>
              </a:rPr>
              <a:t>Samen voorbeeld 7.1 bekijken en maken.</a:t>
            </a:r>
            <a:endParaRPr lang="nl-NL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 en 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nl-NL" dirty="0" smtClean="0">
              <a:latin typeface="Comic Sans MS" pitchFamily="66" charset="0"/>
            </a:endParaRPr>
          </a:p>
          <a:p>
            <a:pPr>
              <a:buNone/>
            </a:pPr>
            <a:endParaRPr lang="nl-NL" sz="800" dirty="0" smtClean="0">
              <a:latin typeface="Comic Sans MS" pitchFamily="66" charset="0"/>
            </a:endParaRPr>
          </a:p>
          <a:p>
            <a:pPr algn="ctr">
              <a:buNone/>
            </a:pPr>
            <a:endParaRPr lang="nl-NL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nl-NL" b="1" dirty="0" smtClean="0">
                <a:latin typeface="Comic Sans MS" pitchFamily="66" charset="0"/>
              </a:rPr>
              <a:t>M.b.v. check in duo’s</a:t>
            </a:r>
          </a:p>
          <a:p>
            <a:pPr algn="ctr">
              <a:buNone/>
            </a:pPr>
            <a:r>
              <a:rPr lang="nl-NL" dirty="0" smtClean="0">
                <a:latin typeface="Comic Sans MS" pitchFamily="66" charset="0"/>
              </a:rPr>
              <a:t>Opdracht 7.3 maken.</a:t>
            </a:r>
          </a:p>
          <a:p>
            <a:pPr algn="ctr">
              <a:buNone/>
            </a:pPr>
            <a:endParaRPr lang="nl-NL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Budgetcontrole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nl-NL" sz="4000" b="1" dirty="0" smtClean="0">
                <a:latin typeface="Comic Sans MS" pitchFamily="66" charset="0"/>
              </a:rPr>
              <a:t>Doelstellingen:</a:t>
            </a:r>
            <a:endParaRPr lang="nl-NL" sz="4000" dirty="0" smtClean="0">
              <a:latin typeface="Comic Sans MS" pitchFamily="66" charset="0"/>
            </a:endParaRPr>
          </a:p>
          <a:p>
            <a:endParaRPr lang="nl-NL" sz="32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nl-NL" sz="3400" dirty="0" smtClean="0">
                <a:latin typeface="Comic Sans MS" pitchFamily="66" charset="0"/>
              </a:rPr>
              <a:t>De leerlingen kennen/kunnen aan het eind van deze les:</a:t>
            </a:r>
          </a:p>
          <a:p>
            <a:endParaRPr lang="nl-NL" sz="3400" dirty="0" smtClean="0">
              <a:latin typeface="Comic Sans MS" pitchFamily="66" charset="0"/>
            </a:endParaRPr>
          </a:p>
          <a:p>
            <a:pPr lvl="0"/>
            <a:r>
              <a:rPr lang="nl-NL" sz="3400" dirty="0" smtClean="0">
                <a:latin typeface="Comic Sans MS" pitchFamily="66" charset="0"/>
              </a:rPr>
              <a:t>Kunnen na afloop van de budgetperiode controleren of de taakstelling is behaald. </a:t>
            </a:r>
          </a:p>
          <a:p>
            <a:pPr lvl="0"/>
            <a:r>
              <a:rPr lang="nl-NL" sz="3400" dirty="0" smtClean="0">
                <a:latin typeface="Comic Sans MS" pitchFamily="66" charset="0"/>
              </a:rPr>
              <a:t>Kennen </a:t>
            </a:r>
            <a:r>
              <a:rPr lang="nl-NL" sz="3400" dirty="0" smtClean="0">
                <a:latin typeface="Comic Sans MS" pitchFamily="66" charset="0"/>
              </a:rPr>
              <a:t>vijf oorzaken die voor verschillen kunnen zorgen.</a:t>
            </a:r>
          </a:p>
          <a:p>
            <a:pPr lvl="0"/>
            <a:r>
              <a:rPr lang="nl-NL" sz="3400" dirty="0" smtClean="0">
                <a:latin typeface="Comic Sans MS" pitchFamily="66" charset="0"/>
              </a:rPr>
              <a:t>Kunnen aan de hand van deze vijf verschillende oorzaken het verschil tussen de begrote en de werkelijke nettowinst analyseren.</a:t>
            </a:r>
          </a:p>
          <a:p>
            <a:pPr lvl="0"/>
            <a:r>
              <a:rPr lang="nl-NL" sz="3400" dirty="0" smtClean="0">
                <a:latin typeface="Comic Sans MS" pitchFamily="66" charset="0"/>
              </a:rPr>
              <a:t>Kunnen het bezettingsresultaat berekenen.</a:t>
            </a:r>
          </a:p>
          <a:p>
            <a:pPr lvl="0"/>
            <a:r>
              <a:rPr lang="nl-NL" sz="3400" dirty="0" smtClean="0">
                <a:latin typeface="Comic Sans MS" pitchFamily="66" charset="0"/>
              </a:rPr>
              <a:t>Kennen het begrip: lekkage en kunnen dit berekenen. </a:t>
            </a:r>
          </a:p>
          <a:p>
            <a:endParaRPr lang="nl-NL" sz="3200" dirty="0" smtClean="0">
              <a:latin typeface="Comic Sans MS" pitchFamily="66" charset="0"/>
            </a:endParaRP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Budgetcontrole</a:t>
            </a:r>
            <a:endParaRPr lang="nl-NL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Het exploitatiebudget kan als leidraad en taakstelling dienen. </a:t>
            </a:r>
          </a:p>
          <a:p>
            <a:pPr>
              <a:buNone/>
            </a:pPr>
            <a:endParaRPr lang="nl-NL" dirty="0" smtClean="0">
              <a:latin typeface="Comic Sans MS" pitchFamily="66" charset="0"/>
              <a:cs typeface="Times New Roman" pitchFamily="18" charset="0"/>
            </a:endParaRPr>
          </a:p>
          <a:p>
            <a:pPr>
              <a:buNone/>
            </a:pPr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Na de budgetperiode vindt er controle plaats of de taakstelling gehaald is. Door:</a:t>
            </a:r>
          </a:p>
          <a:p>
            <a:pPr>
              <a:buNone/>
            </a:pPr>
            <a:r>
              <a:rPr lang="nl-NL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Budget en resultaat met elkaar te vergelijken.</a:t>
            </a:r>
          </a:p>
          <a:p>
            <a:pPr>
              <a:buNone/>
            </a:pPr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Anders is het opstellen van een budget zinloos.</a:t>
            </a:r>
            <a:endParaRPr lang="nl-NL" smtClean="0">
              <a:latin typeface="Comic Sans MS" pitchFamily="66" charset="0"/>
              <a:cs typeface="Times New Roman" pitchFamily="18" charset="0"/>
            </a:endParaRPr>
          </a:p>
          <a:p>
            <a:pPr>
              <a:buNone/>
            </a:pPr>
            <a:endParaRPr lang="nl-NL" dirty="0" smtClean="0">
              <a:latin typeface="Comic Sans MS" pitchFamily="66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nl-NL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Analyseren waardoor er verschil is ontstaan tussen begrote en werkelijke nettowinst.</a:t>
            </a:r>
            <a:endParaRPr lang="nl-NL" dirty="0">
              <a:latin typeface="Times New Roman" pitchFamily="18" charset="0"/>
              <a:cs typeface="Times New Roman" pitchFamily="18" charset="0"/>
            </a:endParaRP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Budgetcontrole</a:t>
            </a:r>
            <a:endParaRPr lang="nl-NL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We onderscheiden een vijftal oorzaken waardoor verschillen tussen de begrote en de werkelijke nettowinst kunnen ontstaan. Dit zijn:</a:t>
            </a:r>
          </a:p>
          <a:p>
            <a:pPr>
              <a:buFontTx/>
              <a:buChar char="-"/>
            </a:pPr>
            <a:r>
              <a:rPr lang="nl-NL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Verschil in omzet;</a:t>
            </a:r>
          </a:p>
          <a:p>
            <a:pPr>
              <a:buFontTx/>
              <a:buChar char="-"/>
            </a:pPr>
            <a:r>
              <a:rPr lang="nl-NL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Bezettingsresultaat;</a:t>
            </a:r>
          </a:p>
          <a:p>
            <a:pPr>
              <a:buFontTx/>
              <a:buChar char="-"/>
            </a:pPr>
            <a:r>
              <a:rPr lang="nl-NL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Constante kosten;</a:t>
            </a:r>
          </a:p>
          <a:p>
            <a:pPr>
              <a:buFontTx/>
              <a:buChar char="-"/>
            </a:pPr>
            <a:r>
              <a:rPr lang="nl-NL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Lekkage;</a:t>
            </a:r>
          </a:p>
          <a:p>
            <a:pPr>
              <a:buFontTx/>
              <a:buChar char="-"/>
            </a:pPr>
            <a:r>
              <a:rPr lang="nl-NL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Variabele kosten.</a:t>
            </a:r>
          </a:p>
        </p:txBody>
      </p:sp>
      <p:pic>
        <p:nvPicPr>
          <p:cNvPr id="15362" name="Picture 2" descr="http://www.das.nl/gfx_content/2ondernemer/productvisuals/bedrijfsjuristen/P3-2-controlere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933056"/>
            <a:ext cx="2381250" cy="20955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014045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Budgetcontrole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sz="3000" b="1" dirty="0" smtClean="0">
                <a:latin typeface="Comic Sans MS" pitchFamily="66" charset="0"/>
              </a:rPr>
              <a:t>Verschil in nettowinst door verschil in omzet:</a:t>
            </a:r>
          </a:p>
          <a:p>
            <a:pPr>
              <a:buNone/>
            </a:pPr>
            <a:endParaRPr lang="nl-NL" sz="3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nl-NL" sz="2800" dirty="0" smtClean="0">
                <a:latin typeface="Comic Sans MS" pitchFamily="66" charset="0"/>
              </a:rPr>
              <a:t>Indien er meer of minder omzet gemaakt is dan begroot, zal er (bij gelijkblijvende kosten) een verschil ontstaan in de nettowinst.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Budgetcontrole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3000" b="1" dirty="0" smtClean="0">
                <a:latin typeface="Comic Sans MS" pitchFamily="66" charset="0"/>
              </a:rPr>
              <a:t>Bezettingsresultaat:</a:t>
            </a:r>
          </a:p>
          <a:p>
            <a:pPr marL="0" indent="0">
              <a:buNone/>
            </a:pPr>
            <a:endParaRPr lang="nl-NL" sz="28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nl-NL" sz="2800" dirty="0" smtClean="0">
                <a:latin typeface="Comic Sans MS" pitchFamily="66" charset="0"/>
              </a:rPr>
              <a:t>Slaat op de constante kosten in de kostprijs. Als de omzet hoger/lager is dan begroot, treedt er een overbezettingswinst/onderbezettingsverlies op.</a:t>
            </a:r>
          </a:p>
          <a:p>
            <a:pPr marL="0" indent="0">
              <a:buNone/>
            </a:pPr>
            <a:r>
              <a:rPr lang="nl-NL" sz="2800" dirty="0" smtClean="0">
                <a:latin typeface="Comic Sans MS" pitchFamily="66" charset="0"/>
              </a:rPr>
              <a:t>Het gaat om in hoeverre de constante kosten worden terugverdiend. </a:t>
            </a:r>
          </a:p>
          <a:p>
            <a:pPr marL="0" indent="0">
              <a:buNone/>
            </a:pPr>
            <a:endParaRPr lang="nl-NL" sz="3000" b="1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8211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Budgetcontrole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000" b="1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Verschil in constante kosten:</a:t>
            </a:r>
          </a:p>
          <a:p>
            <a:pPr marL="0" indent="0">
              <a:buNone/>
            </a:pPr>
            <a:endParaRPr lang="nl-NL" sz="3000" b="1" dirty="0" smtClean="0">
              <a:latin typeface="Comic Sans MS" pitchFamily="66" charset="0"/>
              <a:cs typeface="Times New Roman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nl-NL" sz="2800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Dit is het verschil tussen het begrote bedrag aan constante kosten en het werkelijk uitgegeven bedrag aan constante kosten.</a:t>
            </a:r>
          </a:p>
          <a:p>
            <a:pPr marL="0" indent="0">
              <a:buNone/>
            </a:pPr>
            <a:endParaRPr lang="nl-NL" sz="3000" b="1" dirty="0" smtClean="0">
              <a:latin typeface="Comic Sans MS" pitchFamily="66" charset="0"/>
              <a:cs typeface="Times New Roman" pitchFamily="18" charset="0"/>
              <a:sym typeface="Wingdings" pitchFamily="2" charset="2"/>
            </a:endParaRPr>
          </a:p>
          <a:p>
            <a:pPr marL="0" indent="0">
              <a:buNone/>
            </a:pPr>
            <a:endParaRPr lang="nl-NL" sz="3000" b="1" dirty="0" smtClean="0">
              <a:latin typeface="Comic Sans MS" pitchFamily="66" charset="0"/>
              <a:sym typeface="Wingdings" pitchFamily="2" charset="2"/>
            </a:endParaRPr>
          </a:p>
          <a:p>
            <a:pPr marL="0" indent="0">
              <a:buNone/>
            </a:pPr>
            <a:endParaRPr lang="nl-NL" dirty="0" smtClean="0">
              <a:latin typeface="Comic Sans MS" pitchFamily="66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Times New Roman" pitchFamily="18" charset="0"/>
            </a:endParaRPr>
          </a:p>
        </p:txBody>
      </p:sp>
      <p:pic>
        <p:nvPicPr>
          <p:cNvPr id="12290" name="Picture 2" descr="http://www.gijsenko.nl/gel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149080"/>
            <a:ext cx="2736304" cy="20522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508309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Budgetcontrole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nl-NL" sz="3000" b="1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Lekkage (verschil in brutowinst):</a:t>
            </a:r>
          </a:p>
          <a:p>
            <a:pPr marL="0" indent="0">
              <a:buNone/>
            </a:pPr>
            <a:endParaRPr lang="nl-NL" sz="2800" b="1" dirty="0" smtClean="0">
              <a:latin typeface="Comic Sans MS" pitchFamily="66" charset="0"/>
              <a:cs typeface="Times New Roman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nl-NL" sz="2800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Hieronder valt het totaal van oorzaken die zorgen voor een kleinere brutowinst dan begroot. </a:t>
            </a:r>
          </a:p>
          <a:p>
            <a:pPr marL="0" indent="0">
              <a:buNone/>
            </a:pPr>
            <a:endParaRPr lang="nl-NL" sz="2800" dirty="0" smtClean="0">
              <a:latin typeface="Comic Sans MS" pitchFamily="66" charset="0"/>
              <a:cs typeface="Times New Roman" pitchFamily="18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nl-NL" sz="2800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Wie kan voorbeelden van oorzaken noemen?</a:t>
            </a:r>
          </a:p>
        </p:txBody>
      </p:sp>
    </p:spTree>
    <p:extLst>
      <p:ext uri="{BB962C8B-B14F-4D97-AF65-F5344CB8AC3E}">
        <p14:creationId xmlns="" xmlns:p14="http://schemas.microsoft.com/office/powerpoint/2010/main" val="231470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Comic Sans MS" pitchFamily="66" charset="0"/>
                <a:cs typeface="Times New Roman" pitchFamily="18" charset="0"/>
              </a:rPr>
              <a:t>Budgetcontrole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3000" b="1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Lekkage (verschil in brutowinst):</a:t>
            </a:r>
          </a:p>
          <a:p>
            <a:pPr marL="0" indent="0">
              <a:buNone/>
            </a:pPr>
            <a:endParaRPr lang="nl-NL" sz="1200" dirty="0" smtClean="0">
              <a:latin typeface="Comic Sans MS" pitchFamily="66" charset="0"/>
              <a:cs typeface="Times New Roman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nl-NL" sz="2800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Je berekent de lekkage door het begrote brutowinstpercentage te vermenigvuldigen met de werkelijk behaalde omzet en die te verminderen met de werkelijk behaalde brutowinst.</a:t>
            </a:r>
            <a:r>
              <a:rPr lang="nl-NL" sz="2800" dirty="0" smtClean="0">
                <a:latin typeface="Comic Sans MS" pitchFamily="66" charset="0"/>
                <a:sym typeface="Wingdings" pitchFamily="2" charset="2"/>
              </a:rPr>
              <a:t> </a:t>
            </a:r>
          </a:p>
          <a:p>
            <a:pPr marL="0" indent="0">
              <a:buNone/>
            </a:pPr>
            <a:endParaRPr lang="nl-NL" sz="800" dirty="0" smtClean="0">
              <a:latin typeface="Comic Sans MS" pitchFamily="66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nl-NL" sz="2400" dirty="0" smtClean="0">
                <a:latin typeface="Comic Sans MS" pitchFamily="66" charset="0"/>
                <a:sym typeface="Wingdings" pitchFamily="2" charset="2"/>
              </a:rPr>
              <a:t>Dus:</a:t>
            </a:r>
          </a:p>
          <a:p>
            <a:pPr marL="0" indent="0">
              <a:buNone/>
            </a:pPr>
            <a:r>
              <a:rPr lang="nl-NL" sz="2400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Begroot BW percentage x werkelijke omzet     	€ ......</a:t>
            </a:r>
          </a:p>
          <a:p>
            <a:pPr marL="0" indent="0">
              <a:buNone/>
            </a:pPr>
            <a:r>
              <a:rPr lang="nl-NL" sz="2400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Werkelijk behaalde brutowinst				€ ......</a:t>
            </a:r>
          </a:p>
          <a:p>
            <a:pPr marL="0" indent="0">
              <a:buNone/>
            </a:pPr>
            <a:r>
              <a:rPr lang="nl-NL" sz="2400" b="1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Lekkage						       € </a:t>
            </a:r>
            <a:r>
              <a:rPr lang="nl-NL" sz="2400" dirty="0" smtClean="0">
                <a:latin typeface="Comic Sans MS" pitchFamily="66" charset="0"/>
                <a:cs typeface="Times New Roman" pitchFamily="18" charset="0"/>
                <a:sym typeface="Wingdings" pitchFamily="2" charset="2"/>
              </a:rPr>
              <a:t>......</a:t>
            </a:r>
            <a:endParaRPr lang="nl-NL" sz="2400" b="1" dirty="0" smtClean="0">
              <a:latin typeface="Comic Sans MS" pitchFamily="66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7196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e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1123</TotalTime>
  <Words>410</Words>
  <Application>Microsoft Office PowerPoint</Application>
  <PresentationFormat>Diavoorstelling (4:3)</PresentationFormat>
  <Paragraphs>83</Paragraphs>
  <Slides>12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Civiel</vt:lpstr>
      <vt:lpstr>Les 7: Budgetcontrole</vt:lpstr>
      <vt:lpstr>Budgetcontrole</vt:lpstr>
      <vt:lpstr>Budgetcontrole</vt:lpstr>
      <vt:lpstr>Budgetcontrole</vt:lpstr>
      <vt:lpstr>Budgetcontrole</vt:lpstr>
      <vt:lpstr>Budgetcontrole</vt:lpstr>
      <vt:lpstr>Budgetcontrole</vt:lpstr>
      <vt:lpstr>Budgetcontrole</vt:lpstr>
      <vt:lpstr>Budgetcontrole</vt:lpstr>
      <vt:lpstr>Budgetcontrole</vt:lpstr>
      <vt:lpstr>Budget en begroting</vt:lpstr>
      <vt:lpstr>Budget en begroting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Bedrijfsstage</dc:title>
  <dc:creator>Peter Vloedgraven</dc:creator>
  <cp:lastModifiedBy>Peter Vloedgraven</cp:lastModifiedBy>
  <cp:revision>145</cp:revision>
  <dcterms:created xsi:type="dcterms:W3CDTF">2011-05-29T10:07:59Z</dcterms:created>
  <dcterms:modified xsi:type="dcterms:W3CDTF">2012-05-27T12:17:22Z</dcterms:modified>
</cp:coreProperties>
</file>